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66" r:id="rId4"/>
    <p:sldId id="267" r:id="rId5"/>
    <p:sldId id="268" r:id="rId6"/>
    <p:sldId id="269" r:id="rId7"/>
    <p:sldId id="259" r:id="rId8"/>
    <p:sldId id="260" r:id="rId9"/>
    <p:sldId id="261" r:id="rId10"/>
    <p:sldId id="262" r:id="rId11"/>
    <p:sldId id="263" r:id="rId12"/>
    <p:sldId id="264" r:id="rId13"/>
    <p:sldId id="271" r:id="rId14"/>
    <p:sldId id="272" r:id="rId15"/>
    <p:sldId id="273" r:id="rId16"/>
    <p:sldId id="274" r:id="rId17"/>
    <p:sldId id="257" r:id="rId18"/>
    <p:sldId id="270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1" roundtripDataSignature="AMtx7mh35HS7Se4igyrLgtgs4miJgcep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606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1800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verticale teks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e titel en teks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4731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ekop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elijking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leen titel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g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met bijschrift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fbeelding met bijschrift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0" y="0"/>
            <a:ext cx="2662583" cy="3115149"/>
          </a:xfrm>
          <a:prstGeom prst="rect">
            <a:avLst/>
          </a:prstGeom>
          <a:gradFill>
            <a:gsLst>
              <a:gs pos="0">
                <a:srgbClr val="4472C3">
                  <a:alpha val="81568"/>
                </a:srgbClr>
              </a:gs>
              <a:gs pos="25000">
                <a:srgbClr val="4472C4">
                  <a:alpha val="60000"/>
                </a:srgbClr>
              </a:gs>
              <a:gs pos="94000">
                <a:srgbClr val="AEABAB"/>
              </a:gs>
              <a:gs pos="100000">
                <a:srgbClr val="AEABAB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2662868" y="0"/>
            <a:ext cx="6481132" cy="5143500"/>
          </a:xfrm>
          <a:prstGeom prst="rect">
            <a:avLst/>
          </a:prstGeom>
          <a:gradFill>
            <a:gsLst>
              <a:gs pos="0">
                <a:srgbClr val="4472C3">
                  <a:alpha val="81568"/>
                </a:srgbClr>
              </a:gs>
              <a:gs pos="25000">
                <a:srgbClr val="4472C4">
                  <a:alpha val="60000"/>
                </a:srgbClr>
              </a:gs>
              <a:gs pos="94000">
                <a:srgbClr val="AEABAB"/>
              </a:gs>
              <a:gs pos="100000">
                <a:srgbClr val="AEABAB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603241" y="3797702"/>
            <a:ext cx="4717621" cy="74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r>
              <a:rPr lang="en-US" sz="2700">
                <a:solidFill>
                  <a:srgbClr val="000000"/>
                </a:solidFill>
              </a:rPr>
              <a:t>Air Quality Control Sensor 2</a:t>
            </a:r>
            <a:endParaRPr/>
          </a:p>
        </p:txBody>
      </p:sp>
      <p:sp>
        <p:nvSpPr>
          <p:cNvPr id="92" name="Google Shape;92;p1"/>
          <p:cNvSpPr txBox="1">
            <a:spLocks noGrp="1"/>
          </p:cNvSpPr>
          <p:nvPr>
            <p:ph type="subTitle" idx="1"/>
          </p:nvPr>
        </p:nvSpPr>
        <p:spPr>
          <a:xfrm>
            <a:off x="603524" y="3200874"/>
            <a:ext cx="4459651" cy="596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1828800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400"/>
              <a:buNone/>
            </a:pPr>
            <a:r>
              <a:rPr lang="en-US" sz="1400" dirty="0">
                <a:solidFill>
                  <a:srgbClr val="000000"/>
                </a:solidFill>
              </a:rPr>
              <a:t>    </a:t>
            </a:r>
            <a:r>
              <a:rPr lang="en-US" sz="1400" dirty="0" err="1">
                <a:solidFill>
                  <a:srgbClr val="000000"/>
                </a:solidFill>
              </a:rPr>
              <a:t>Tussentijdse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Presentatie</a:t>
            </a:r>
            <a:r>
              <a:rPr lang="en-US" sz="1400" dirty="0">
                <a:solidFill>
                  <a:srgbClr val="000000"/>
                </a:solidFill>
              </a:rPr>
              <a:t> 2</a:t>
            </a:r>
            <a:endParaRPr dirty="0"/>
          </a:p>
        </p:txBody>
      </p:sp>
      <p:sp>
        <p:nvSpPr>
          <p:cNvPr id="93" name="Google Shape;93;p1"/>
          <p:cNvSpPr/>
          <p:nvPr/>
        </p:nvSpPr>
        <p:spPr>
          <a:xfrm>
            <a:off x="0" y="1"/>
            <a:ext cx="2353809" cy="2486663"/>
          </a:xfrm>
          <a:custGeom>
            <a:avLst/>
            <a:gdLst/>
            <a:ahLst/>
            <a:cxnLst/>
            <a:rect l="l" t="t" r="r" b="b"/>
            <a:pathLst>
              <a:path w="3138412" h="3315551" extrusionOk="0">
                <a:moveTo>
                  <a:pt x="0" y="0"/>
                </a:moveTo>
                <a:lnTo>
                  <a:pt x="2697473" y="0"/>
                </a:lnTo>
                <a:lnTo>
                  <a:pt x="2788573" y="121826"/>
                </a:lnTo>
                <a:cubicBezTo>
                  <a:pt x="3009443" y="448758"/>
                  <a:pt x="3138412" y="842879"/>
                  <a:pt x="3138412" y="1267122"/>
                </a:cubicBezTo>
                <a:cubicBezTo>
                  <a:pt x="3138412" y="2398438"/>
                  <a:pt x="2221299" y="3315551"/>
                  <a:pt x="1089983" y="3315551"/>
                </a:cubicBezTo>
                <a:cubicBezTo>
                  <a:pt x="736447" y="3315551"/>
                  <a:pt x="403829" y="3225989"/>
                  <a:pt x="113581" y="3068317"/>
                </a:cubicBezTo>
                <a:lnTo>
                  <a:pt x="0" y="2999315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B3C6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8611" y="294462"/>
            <a:ext cx="1758618" cy="161353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"/>
          <p:cNvSpPr/>
          <p:nvPr/>
        </p:nvSpPr>
        <p:spPr>
          <a:xfrm>
            <a:off x="2865330" y="422583"/>
            <a:ext cx="2342418" cy="2342418"/>
          </a:xfrm>
          <a:prstGeom prst="ellipse">
            <a:avLst/>
          </a:prstGeom>
          <a:solidFill>
            <a:srgbClr val="FFFFFF"/>
          </a:solidFill>
          <a:ln w="12700" cap="flat" cmpd="sng">
            <a:solidFill>
              <a:srgbClr val="B3C6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40804" y="930680"/>
            <a:ext cx="1591471" cy="13262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"/>
          <p:cNvSpPr/>
          <p:nvPr/>
        </p:nvSpPr>
        <p:spPr>
          <a:xfrm>
            <a:off x="5415549" y="0"/>
            <a:ext cx="2770119" cy="1579786"/>
          </a:xfrm>
          <a:custGeom>
            <a:avLst/>
            <a:gdLst/>
            <a:ahLst/>
            <a:cxnLst/>
            <a:rect l="l" t="t" r="r" b="b"/>
            <a:pathLst>
              <a:path w="3693492" h="2106382" extrusionOk="0">
                <a:moveTo>
                  <a:pt x="20343" y="0"/>
                </a:moveTo>
                <a:lnTo>
                  <a:pt x="3673149" y="0"/>
                </a:lnTo>
                <a:lnTo>
                  <a:pt x="3683957" y="70817"/>
                </a:lnTo>
                <a:cubicBezTo>
                  <a:pt x="3690262" y="132899"/>
                  <a:pt x="3693492" y="195891"/>
                  <a:pt x="3693492" y="259636"/>
                </a:cubicBezTo>
                <a:cubicBezTo>
                  <a:pt x="3693492" y="1279566"/>
                  <a:pt x="2866676" y="2106382"/>
                  <a:pt x="1846746" y="2106382"/>
                </a:cubicBezTo>
                <a:cubicBezTo>
                  <a:pt x="826816" y="2106382"/>
                  <a:pt x="0" y="1279566"/>
                  <a:pt x="0" y="259636"/>
                </a:cubicBezTo>
                <a:cubicBezTo>
                  <a:pt x="0" y="195891"/>
                  <a:pt x="3230" y="132899"/>
                  <a:pt x="9535" y="70817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B3C6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08232" y="216785"/>
            <a:ext cx="1784753" cy="85221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/>
          <p:nvPr/>
        </p:nvSpPr>
        <p:spPr>
          <a:xfrm>
            <a:off x="6360708" y="1962282"/>
            <a:ext cx="2783292" cy="3188324"/>
          </a:xfrm>
          <a:custGeom>
            <a:avLst/>
            <a:gdLst/>
            <a:ahLst/>
            <a:cxnLst/>
            <a:rect l="l" t="t" r="r" b="b"/>
            <a:pathLst>
              <a:path w="3711057" h="4251098" extrusionOk="0">
                <a:moveTo>
                  <a:pt x="2538398" y="0"/>
                </a:moveTo>
                <a:cubicBezTo>
                  <a:pt x="2888878" y="0"/>
                  <a:pt x="3222768" y="71030"/>
                  <a:pt x="3526457" y="199480"/>
                </a:cubicBezTo>
                <a:lnTo>
                  <a:pt x="3711057" y="288406"/>
                </a:lnTo>
                <a:lnTo>
                  <a:pt x="3711057" y="4251098"/>
                </a:lnTo>
                <a:lnTo>
                  <a:pt x="668754" y="4251098"/>
                </a:lnTo>
                <a:lnTo>
                  <a:pt x="579647" y="4153055"/>
                </a:lnTo>
                <a:cubicBezTo>
                  <a:pt x="217529" y="3714270"/>
                  <a:pt x="0" y="3151738"/>
                  <a:pt x="0" y="2538398"/>
                </a:cubicBezTo>
                <a:cubicBezTo>
                  <a:pt x="0" y="1136479"/>
                  <a:pt x="1136479" y="0"/>
                  <a:pt x="2538398" y="0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B3C6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58876" y="2776567"/>
            <a:ext cx="2112163" cy="2160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989470-30EC-46EA-874D-3F5E90CBA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94172"/>
          </a:xfrm>
        </p:spPr>
        <p:txBody>
          <a:bodyPr/>
          <a:lstStyle/>
          <a:p>
            <a:r>
              <a:rPr lang="nl-BE" dirty="0"/>
              <a:t>Hardware Schema </a:t>
            </a:r>
            <a:r>
              <a:rPr lang="nl-BE" dirty="0" err="1"/>
              <a:t>LoRaWAN</a:t>
            </a:r>
            <a:r>
              <a:rPr lang="nl-BE" dirty="0"/>
              <a:t> (RFM95)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C61B16A-0BFC-4095-AAFA-5D62D1F19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35832" y="34275"/>
            <a:ext cx="4183432" cy="56239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2131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989470-30EC-46EA-874D-3F5E90CBA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94172"/>
          </a:xfrm>
        </p:spPr>
        <p:txBody>
          <a:bodyPr/>
          <a:lstStyle/>
          <a:p>
            <a:r>
              <a:rPr lang="nl-BE" dirty="0"/>
              <a:t>Hardware PCB </a:t>
            </a:r>
            <a:r>
              <a:rPr lang="nl-BE" dirty="0" err="1"/>
              <a:t>LoRaWAN</a:t>
            </a:r>
            <a:r>
              <a:rPr lang="nl-BE" dirty="0"/>
              <a:t> (RFM95)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8062905-8A4B-40DD-9F04-A7403B7F4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893" y="712596"/>
            <a:ext cx="4036214" cy="43426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61413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989470-30EC-46EA-874D-3F5E90CBA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94172"/>
          </a:xfrm>
        </p:spPr>
        <p:txBody>
          <a:bodyPr/>
          <a:lstStyle/>
          <a:p>
            <a:r>
              <a:rPr lang="nl-BE" dirty="0"/>
              <a:t>Hardware Schema/PCB HIH8xxx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6168E34-6539-41B8-9AF1-C5788F0A2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894" y="463346"/>
            <a:ext cx="2456742" cy="41017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54189864-4381-40E2-8415-BE1595B61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263" y="994172"/>
            <a:ext cx="3928742" cy="38239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73453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01FDAE-96D3-4BB1-8703-E72475A9A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Testen HIH8xxx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8E82F32-3DF7-4364-B22B-3C44DD2215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15" t="22564" r="36615" b="36137"/>
          <a:stretch/>
        </p:blipFill>
        <p:spPr>
          <a:xfrm>
            <a:off x="710569" y="2046045"/>
            <a:ext cx="2996419" cy="21242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Afbeelding 6" descr="Afbeelding met person&#10;&#10;Automatisch gegenereerde beschrijving">
            <a:extLst>
              <a:ext uri="{FF2B5EF4-FFF2-40B4-BE49-F238E27FC236}">
                <a16:creationId xmlns:a16="http://schemas.microsoft.com/office/drawing/2014/main" id="{A4299FB0-2177-4E4C-A372-9DB170E00D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633" b="36612"/>
          <a:stretch/>
        </p:blipFill>
        <p:spPr>
          <a:xfrm>
            <a:off x="4876834" y="2478338"/>
            <a:ext cx="2417311" cy="16333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CCB22547-0EEA-454F-A8AC-C83440084B4A}"/>
              </a:ext>
            </a:extLst>
          </p:cNvPr>
          <p:cNvCxnSpPr>
            <a:cxnSpLocks/>
          </p:cNvCxnSpPr>
          <p:nvPr/>
        </p:nvCxnSpPr>
        <p:spPr>
          <a:xfrm flipH="1">
            <a:off x="6175976" y="3991097"/>
            <a:ext cx="1628322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kstvak 15">
            <a:extLst>
              <a:ext uri="{FF2B5EF4-FFF2-40B4-BE49-F238E27FC236}">
                <a16:creationId xmlns:a16="http://schemas.microsoft.com/office/drawing/2014/main" id="{4F7AC444-C06E-4B1E-A7F3-E7C359AEE08E}"/>
              </a:ext>
            </a:extLst>
          </p:cNvPr>
          <p:cNvSpPr txBox="1"/>
          <p:nvPr/>
        </p:nvSpPr>
        <p:spPr>
          <a:xfrm>
            <a:off x="7896447" y="3785191"/>
            <a:ext cx="8686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HIH8xxx</a:t>
            </a:r>
          </a:p>
        </p:txBody>
      </p:sp>
    </p:spTree>
    <p:extLst>
      <p:ext uri="{BB962C8B-B14F-4D97-AF65-F5344CB8AC3E}">
        <p14:creationId xmlns:p14="http://schemas.microsoft.com/office/powerpoint/2010/main" val="4151488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01FDAE-96D3-4BB1-8703-E72475A9A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Testen HIH8xxx</a:t>
            </a:r>
          </a:p>
        </p:txBody>
      </p:sp>
      <p:pic>
        <p:nvPicPr>
          <p:cNvPr id="4" name="Afbeelding 3" descr="Afbeelding met tekst&#10;&#10;Automatisch gegenereerde beschrijving">
            <a:extLst>
              <a:ext uri="{FF2B5EF4-FFF2-40B4-BE49-F238E27FC236}">
                <a16:creationId xmlns:a16="http://schemas.microsoft.com/office/drawing/2014/main" id="{3981C1D8-0015-424E-8EE2-C98EF3B01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18" y="1165538"/>
            <a:ext cx="6585098" cy="37041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0029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4D58BA-64D7-4F56-9035-9AB9BB240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Frond</a:t>
            </a:r>
            <a:r>
              <a:rPr lang="nl-BE" dirty="0"/>
              <a:t>-end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D1B1301-A87F-44F4-9237-5BB68C4BCC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9" r="1073"/>
          <a:stretch/>
        </p:blipFill>
        <p:spPr>
          <a:xfrm>
            <a:off x="1475054" y="1017436"/>
            <a:ext cx="6714500" cy="3999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6829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7F0075-70F4-47A7-A408-CA07AF095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3D Print</a:t>
            </a:r>
          </a:p>
        </p:txBody>
      </p:sp>
      <p:pic>
        <p:nvPicPr>
          <p:cNvPr id="5" name="Afbeelding 4" descr="Afbeelding met doos&#10;&#10;Automatisch gegenereerde beschrijving">
            <a:extLst>
              <a:ext uri="{FF2B5EF4-FFF2-40B4-BE49-F238E27FC236}">
                <a16:creationId xmlns:a16="http://schemas.microsoft.com/office/drawing/2014/main" id="{691D5211-5327-4A87-8A80-71D196B77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76399"/>
            <a:ext cx="3966237" cy="25217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Afbeelding 6" descr="Afbeelding met doos&#10;&#10;Automatisch gegenereerde beschrijving">
            <a:extLst>
              <a:ext uri="{FF2B5EF4-FFF2-40B4-BE49-F238E27FC236}">
                <a16:creationId xmlns:a16="http://schemas.microsoft.com/office/drawing/2014/main" id="{97746E15-81D7-4B05-BDE1-23901219A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539" y="1681670"/>
            <a:ext cx="3252056" cy="25164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52908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AA9E5C-F2B1-4C85-8480-8A9133B8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Burndown</a:t>
            </a:r>
            <a:r>
              <a:rPr lang="nl-BE" dirty="0"/>
              <a:t> </a:t>
            </a:r>
            <a:r>
              <a:rPr lang="nl-BE" dirty="0" err="1"/>
              <a:t>chart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492215A3-682B-4AC1-9929-128795E5D3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08" t="24023" r="38372" b="17986"/>
          <a:stretch/>
        </p:blipFill>
        <p:spPr>
          <a:xfrm>
            <a:off x="706359" y="1438938"/>
            <a:ext cx="7959350" cy="282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41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/>
          <p:nvPr/>
        </p:nvSpPr>
        <p:spPr>
          <a:xfrm>
            <a:off x="266700" y="0"/>
            <a:ext cx="8610371" cy="2065452"/>
          </a:xfrm>
          <a:prstGeom prst="rect">
            <a:avLst/>
          </a:prstGeom>
          <a:gradFill>
            <a:gsLst>
              <a:gs pos="0">
                <a:srgbClr val="3865B4"/>
              </a:gs>
              <a:gs pos="25000">
                <a:srgbClr val="3865B4"/>
              </a:gs>
              <a:gs pos="94000">
                <a:srgbClr val="3A3838"/>
              </a:gs>
              <a:gs pos="100000">
                <a:srgbClr val="3A3838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9"/>
          <p:cNvSpPr txBox="1">
            <a:spLocks noGrp="1"/>
          </p:cNvSpPr>
          <p:nvPr>
            <p:ph type="title"/>
          </p:nvPr>
        </p:nvSpPr>
        <p:spPr>
          <a:xfrm>
            <a:off x="884419" y="620010"/>
            <a:ext cx="7375161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0" lvl="0" indent="4572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3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3000" dirty="0">
                <a:solidFill>
                  <a:srgbClr val="FFFFFF"/>
                </a:solidFill>
              </a:rPr>
              <a:t>S</a:t>
            </a:r>
            <a:r>
              <a:rPr lang="en-US" sz="3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tand van </a:t>
            </a:r>
            <a:r>
              <a:rPr lang="en-US" sz="3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zaken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3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9"/>
          <p:cNvSpPr txBox="1">
            <a:spLocks noGrp="1"/>
          </p:cNvSpPr>
          <p:nvPr>
            <p:ph type="body" idx="1"/>
          </p:nvPr>
        </p:nvSpPr>
        <p:spPr>
          <a:xfrm>
            <a:off x="884419" y="2319727"/>
            <a:ext cx="7375161" cy="2020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nl-BE" dirty="0">
                <a:sym typeface="Wingdings" panose="05000000000000000000" pitchFamily="2" charset="2"/>
              </a:rPr>
              <a:t>PCB ontwerpen Zonnepaneel  sprint 4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nl-BE" dirty="0">
                <a:sym typeface="Wingdings" panose="05000000000000000000" pitchFamily="2" charset="2"/>
              </a:rPr>
              <a:t>PCB solderen  sprint 4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/>
          <p:nvPr/>
        </p:nvSpPr>
        <p:spPr>
          <a:xfrm>
            <a:off x="0" y="0"/>
            <a:ext cx="4561583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gradFill>
            <a:gsLst>
              <a:gs pos="0">
                <a:srgbClr val="3865B4"/>
              </a:gs>
              <a:gs pos="25000">
                <a:srgbClr val="3865B4"/>
              </a:gs>
              <a:gs pos="94000">
                <a:srgbClr val="3A3838"/>
              </a:gs>
              <a:gs pos="100000">
                <a:srgbClr val="3A3838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"/>
          <p:cNvSpPr txBox="1">
            <a:spLocks noGrp="1"/>
          </p:cNvSpPr>
          <p:nvPr>
            <p:ph type="title"/>
          </p:nvPr>
        </p:nvSpPr>
        <p:spPr>
          <a:xfrm>
            <a:off x="480059" y="1540230"/>
            <a:ext cx="2751871" cy="2070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4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Wat is ons project?</a:t>
            </a:r>
            <a:endParaRPr/>
          </a:p>
        </p:txBody>
      </p:sp>
      <p:sp>
        <p:nvSpPr>
          <p:cNvPr id="120" name="Google Shape;120;p3"/>
          <p:cNvSpPr txBox="1">
            <a:spLocks noGrp="1"/>
          </p:cNvSpPr>
          <p:nvPr>
            <p:ph type="body" idx="1"/>
          </p:nvPr>
        </p:nvSpPr>
        <p:spPr>
          <a:xfrm>
            <a:off x="4567930" y="601399"/>
            <a:ext cx="3979563" cy="392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The Port of Antwerp wil milieuvriendelijker worden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Hoeveelheid fijn stof over de haven in kaart brengen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LoRaWAN al uitgerold over de haven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Sensoren zijn nog niet aanwezig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/>
          <p:nvPr/>
        </p:nvSpPr>
        <p:spPr>
          <a:xfrm>
            <a:off x="4932843" y="2794"/>
            <a:ext cx="4211157" cy="5143500"/>
          </a:xfrm>
          <a:prstGeom prst="rect">
            <a:avLst/>
          </a:prstGeom>
          <a:gradFill>
            <a:gsLst>
              <a:gs pos="0">
                <a:srgbClr val="4472C3">
                  <a:alpha val="81960"/>
                </a:srgbClr>
              </a:gs>
              <a:gs pos="25000">
                <a:srgbClr val="4472C4">
                  <a:alpha val="60000"/>
                </a:srgbClr>
              </a:gs>
              <a:gs pos="94000">
                <a:srgbClr val="AEABAB"/>
              </a:gs>
              <a:gs pos="100000">
                <a:srgbClr val="AEABAB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4"/>
          <p:cNvSpPr txBox="1">
            <a:spLocks noGrp="1"/>
          </p:cNvSpPr>
          <p:nvPr>
            <p:ph type="title"/>
          </p:nvPr>
        </p:nvSpPr>
        <p:spPr>
          <a:xfrm>
            <a:off x="601005" y="602216"/>
            <a:ext cx="3733482" cy="1090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Algemene Workflow</a:t>
            </a:r>
            <a:endParaRPr/>
          </a:p>
        </p:txBody>
      </p:sp>
      <p:sp>
        <p:nvSpPr>
          <p:cNvPr id="128" name="Google Shape;128;p4"/>
          <p:cNvSpPr txBox="1">
            <a:spLocks noGrp="1"/>
          </p:cNvSpPr>
          <p:nvPr>
            <p:ph type="body" idx="1"/>
          </p:nvPr>
        </p:nvSpPr>
        <p:spPr>
          <a:xfrm>
            <a:off x="598356" y="1816261"/>
            <a:ext cx="3733184" cy="272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</a:rPr>
              <a:t>Uitlezen van sensoren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</a:rPr>
              <a:t>opsturen naar de back-end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</a:rPr>
              <a:t>weergeven in web applicatie</a:t>
            </a:r>
            <a:endParaRPr/>
          </a:p>
        </p:txBody>
      </p:sp>
      <p:sp>
        <p:nvSpPr>
          <p:cNvPr id="129" name="Google Shape;129;p4"/>
          <p:cNvSpPr/>
          <p:nvPr/>
        </p:nvSpPr>
        <p:spPr>
          <a:xfrm flipH="1">
            <a:off x="5393671" y="553964"/>
            <a:ext cx="3750329" cy="4050721"/>
          </a:xfrm>
          <a:custGeom>
            <a:avLst/>
            <a:gdLst/>
            <a:ahLst/>
            <a:cxnLst/>
            <a:rect l="l" t="t" r="r" b="b"/>
            <a:pathLst>
              <a:path w="5000438" h="5400962" extrusionOk="0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B3C6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1294" y="1221816"/>
            <a:ext cx="2715016" cy="2715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5"/>
          <p:cNvSpPr/>
          <p:nvPr/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17780" dir="5400000" algn="t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600" y="680402"/>
            <a:ext cx="8178799" cy="3782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Flowchart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/>
          </a:p>
        </p:txBody>
      </p:sp>
      <p:pic>
        <p:nvPicPr>
          <p:cNvPr id="152" name="Google Shape;152;p7"/>
          <p:cNvPicPr preferRelativeResize="0"/>
          <p:nvPr/>
        </p:nvPicPr>
        <p:blipFill rotWithShape="1">
          <a:blip r:embed="rId3">
            <a:alphaModFix/>
          </a:blip>
          <a:srcRect l="815" t="1278" r="913" b="1103"/>
          <a:stretch/>
        </p:blipFill>
        <p:spPr>
          <a:xfrm>
            <a:off x="2183200" y="66075"/>
            <a:ext cx="4772325" cy="502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Blok-diagram</a:t>
            </a:r>
            <a:endParaRPr/>
          </a:p>
        </p:txBody>
      </p:sp>
      <p:pic>
        <p:nvPicPr>
          <p:cNvPr id="158" name="Google Shape;15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9725" y="1017729"/>
            <a:ext cx="6151926" cy="377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0" y="0"/>
            <a:ext cx="2662583" cy="3115149"/>
          </a:xfrm>
          <a:prstGeom prst="rect">
            <a:avLst/>
          </a:prstGeom>
          <a:gradFill>
            <a:gsLst>
              <a:gs pos="0">
                <a:srgbClr val="4472C3">
                  <a:alpha val="81568"/>
                </a:srgbClr>
              </a:gs>
              <a:gs pos="25000">
                <a:srgbClr val="4472C4">
                  <a:alpha val="60000"/>
                </a:srgbClr>
              </a:gs>
              <a:gs pos="94000">
                <a:srgbClr val="AEABAB"/>
              </a:gs>
              <a:gs pos="100000">
                <a:srgbClr val="AEABAB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2662868" y="0"/>
            <a:ext cx="6481132" cy="5143500"/>
          </a:xfrm>
          <a:prstGeom prst="rect">
            <a:avLst/>
          </a:prstGeom>
          <a:gradFill>
            <a:gsLst>
              <a:gs pos="0">
                <a:srgbClr val="4472C3">
                  <a:alpha val="81568"/>
                </a:srgbClr>
              </a:gs>
              <a:gs pos="25000">
                <a:srgbClr val="4472C4">
                  <a:alpha val="60000"/>
                </a:srgbClr>
              </a:gs>
              <a:gs pos="94000">
                <a:srgbClr val="AEABAB"/>
              </a:gs>
              <a:gs pos="100000">
                <a:srgbClr val="AEABAB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603241" y="3797702"/>
            <a:ext cx="4717621" cy="74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r>
              <a:rPr lang="nl-BE" dirty="0"/>
              <a:t>Hardware Versie 1</a:t>
            </a:r>
            <a:endParaRPr dirty="0"/>
          </a:p>
        </p:txBody>
      </p:sp>
      <p:sp>
        <p:nvSpPr>
          <p:cNvPr id="93" name="Google Shape;93;p1"/>
          <p:cNvSpPr/>
          <p:nvPr/>
        </p:nvSpPr>
        <p:spPr>
          <a:xfrm>
            <a:off x="0" y="1"/>
            <a:ext cx="2353809" cy="2486663"/>
          </a:xfrm>
          <a:custGeom>
            <a:avLst/>
            <a:gdLst/>
            <a:ahLst/>
            <a:cxnLst/>
            <a:rect l="l" t="t" r="r" b="b"/>
            <a:pathLst>
              <a:path w="3138412" h="3315551" extrusionOk="0">
                <a:moveTo>
                  <a:pt x="0" y="0"/>
                </a:moveTo>
                <a:lnTo>
                  <a:pt x="2697473" y="0"/>
                </a:lnTo>
                <a:lnTo>
                  <a:pt x="2788573" y="121826"/>
                </a:lnTo>
                <a:cubicBezTo>
                  <a:pt x="3009443" y="448758"/>
                  <a:pt x="3138412" y="842879"/>
                  <a:pt x="3138412" y="1267122"/>
                </a:cubicBezTo>
                <a:cubicBezTo>
                  <a:pt x="3138412" y="2398438"/>
                  <a:pt x="2221299" y="3315551"/>
                  <a:pt x="1089983" y="3315551"/>
                </a:cubicBezTo>
                <a:cubicBezTo>
                  <a:pt x="736447" y="3315551"/>
                  <a:pt x="403829" y="3225989"/>
                  <a:pt x="113581" y="3068317"/>
                </a:cubicBezTo>
                <a:lnTo>
                  <a:pt x="0" y="2999315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B3C6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2865330" y="422583"/>
            <a:ext cx="2342418" cy="2342418"/>
          </a:xfrm>
          <a:prstGeom prst="ellipse">
            <a:avLst/>
          </a:prstGeom>
          <a:solidFill>
            <a:srgbClr val="FFFFFF"/>
          </a:solidFill>
          <a:ln w="12700" cap="flat" cmpd="sng">
            <a:solidFill>
              <a:srgbClr val="B3C6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"/>
          <p:cNvSpPr/>
          <p:nvPr/>
        </p:nvSpPr>
        <p:spPr>
          <a:xfrm>
            <a:off x="5415549" y="0"/>
            <a:ext cx="2770119" cy="1579786"/>
          </a:xfrm>
          <a:custGeom>
            <a:avLst/>
            <a:gdLst/>
            <a:ahLst/>
            <a:cxnLst/>
            <a:rect l="l" t="t" r="r" b="b"/>
            <a:pathLst>
              <a:path w="3693492" h="2106382" extrusionOk="0">
                <a:moveTo>
                  <a:pt x="20343" y="0"/>
                </a:moveTo>
                <a:lnTo>
                  <a:pt x="3673149" y="0"/>
                </a:lnTo>
                <a:lnTo>
                  <a:pt x="3683957" y="70817"/>
                </a:lnTo>
                <a:cubicBezTo>
                  <a:pt x="3690262" y="132899"/>
                  <a:pt x="3693492" y="195891"/>
                  <a:pt x="3693492" y="259636"/>
                </a:cubicBezTo>
                <a:cubicBezTo>
                  <a:pt x="3693492" y="1279566"/>
                  <a:pt x="2866676" y="2106382"/>
                  <a:pt x="1846746" y="2106382"/>
                </a:cubicBezTo>
                <a:cubicBezTo>
                  <a:pt x="826816" y="2106382"/>
                  <a:pt x="0" y="1279566"/>
                  <a:pt x="0" y="259636"/>
                </a:cubicBezTo>
                <a:cubicBezTo>
                  <a:pt x="0" y="195891"/>
                  <a:pt x="3230" y="132899"/>
                  <a:pt x="9535" y="70817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B3C6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"/>
          <p:cNvSpPr/>
          <p:nvPr/>
        </p:nvSpPr>
        <p:spPr>
          <a:xfrm>
            <a:off x="6360708" y="1962282"/>
            <a:ext cx="2783292" cy="3188324"/>
          </a:xfrm>
          <a:custGeom>
            <a:avLst/>
            <a:gdLst/>
            <a:ahLst/>
            <a:cxnLst/>
            <a:rect l="l" t="t" r="r" b="b"/>
            <a:pathLst>
              <a:path w="3711057" h="4251098" extrusionOk="0">
                <a:moveTo>
                  <a:pt x="2538398" y="0"/>
                </a:moveTo>
                <a:cubicBezTo>
                  <a:pt x="2888878" y="0"/>
                  <a:pt x="3222768" y="71030"/>
                  <a:pt x="3526457" y="199480"/>
                </a:cubicBezTo>
                <a:lnTo>
                  <a:pt x="3711057" y="288406"/>
                </a:lnTo>
                <a:lnTo>
                  <a:pt x="3711057" y="4251098"/>
                </a:lnTo>
                <a:lnTo>
                  <a:pt x="668754" y="4251098"/>
                </a:lnTo>
                <a:lnTo>
                  <a:pt x="579647" y="4153055"/>
                </a:lnTo>
                <a:cubicBezTo>
                  <a:pt x="217529" y="3714270"/>
                  <a:pt x="0" y="3151738"/>
                  <a:pt x="0" y="2538398"/>
                </a:cubicBezTo>
                <a:cubicBezTo>
                  <a:pt x="0" y="1136479"/>
                  <a:pt x="1136479" y="0"/>
                  <a:pt x="2538398" y="0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B3C6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Afbeelding 3" descr="Afbeelding met object, groen, monitor, zitten&#10;&#10;Automatisch gegenereerde beschrijving">
            <a:extLst>
              <a:ext uri="{FF2B5EF4-FFF2-40B4-BE49-F238E27FC236}">
                <a16:creationId xmlns:a16="http://schemas.microsoft.com/office/drawing/2014/main" id="{75ABAD86-627D-4DF3-AA07-0DE94FA68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932" y="2486664"/>
            <a:ext cx="2915868" cy="2302002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0BF5F076-64A1-4DED-BAF9-1FD7A97E3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33603">
            <a:off x="320076" y="644221"/>
            <a:ext cx="1565839" cy="100193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9837C1CF-A53C-40BB-BFC3-34F7D65BEE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0245" y="-304977"/>
            <a:ext cx="1852859" cy="1756784"/>
          </a:xfrm>
          <a:prstGeom prst="rect">
            <a:avLst/>
          </a:prstGeom>
        </p:spPr>
      </p:pic>
      <p:pic>
        <p:nvPicPr>
          <p:cNvPr id="10" name="Afbeelding 9" descr="Afbeelding met elektronica, circuit&#10;&#10;Automatisch gegenereerde beschrijving">
            <a:extLst>
              <a:ext uri="{FF2B5EF4-FFF2-40B4-BE49-F238E27FC236}">
                <a16:creationId xmlns:a16="http://schemas.microsoft.com/office/drawing/2014/main" id="{C87C1190-6B4E-4C11-BE80-2E195D664D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040" y="910454"/>
            <a:ext cx="2426151" cy="1338664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CE5C3699-1DC1-4AEC-8FE1-5DD1BCFC09F6}"/>
              </a:ext>
            </a:extLst>
          </p:cNvPr>
          <p:cNvSpPr txBox="1"/>
          <p:nvPr/>
        </p:nvSpPr>
        <p:spPr>
          <a:xfrm>
            <a:off x="651492" y="1876959"/>
            <a:ext cx="1803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JTAG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B114A807-713A-47CA-9795-E32E41184547}"/>
              </a:ext>
            </a:extLst>
          </p:cNvPr>
          <p:cNvSpPr txBox="1"/>
          <p:nvPr/>
        </p:nvSpPr>
        <p:spPr>
          <a:xfrm>
            <a:off x="3324421" y="2258213"/>
            <a:ext cx="1677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ATSAMD21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9CA544D1-4571-4695-8B3B-0DBFA721474B}"/>
              </a:ext>
            </a:extLst>
          </p:cNvPr>
          <p:cNvSpPr txBox="1"/>
          <p:nvPr/>
        </p:nvSpPr>
        <p:spPr>
          <a:xfrm>
            <a:off x="6339443" y="1299090"/>
            <a:ext cx="1203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HIH8xxx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FF4C6BD2-6946-4B74-9D9A-7FDE537031AC}"/>
              </a:ext>
            </a:extLst>
          </p:cNvPr>
          <p:cNvSpPr txBox="1"/>
          <p:nvPr/>
        </p:nvSpPr>
        <p:spPr>
          <a:xfrm>
            <a:off x="6775808" y="4615802"/>
            <a:ext cx="1454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LoRaWAN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97838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989470-30EC-46EA-874D-3F5E90CBA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94172"/>
          </a:xfrm>
        </p:spPr>
        <p:txBody>
          <a:bodyPr/>
          <a:lstStyle/>
          <a:p>
            <a:r>
              <a:rPr lang="nl-BE" dirty="0"/>
              <a:t>Hardware Schema </a:t>
            </a:r>
            <a:r>
              <a:rPr lang="nl-BE" dirty="0" err="1"/>
              <a:t>AirSensor</a:t>
            </a: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9866198-4210-4887-8AFC-DC300D157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232" y="724327"/>
            <a:ext cx="6501698" cy="43322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4175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989470-30EC-46EA-874D-3F5E90CBA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94172"/>
          </a:xfrm>
        </p:spPr>
        <p:txBody>
          <a:bodyPr/>
          <a:lstStyle/>
          <a:p>
            <a:r>
              <a:rPr lang="nl-BE" dirty="0"/>
              <a:t>Hardware PCB </a:t>
            </a:r>
            <a:r>
              <a:rPr lang="nl-BE" dirty="0" err="1"/>
              <a:t>AirSensor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15E65A8-0D14-48E1-A61D-37A9C2AF6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13" y="666089"/>
            <a:ext cx="5949702" cy="44393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8595560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9713</TotalTime>
  <Words>111</Words>
  <Application>Microsoft Office PowerPoint</Application>
  <PresentationFormat>Diavoorstelling (16:9)</PresentationFormat>
  <Paragraphs>32</Paragraphs>
  <Slides>18</Slides>
  <Notes>8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18</vt:i4>
      </vt:variant>
    </vt:vector>
  </HeadingPairs>
  <TitlesOfParts>
    <vt:vector size="21" baseType="lpstr">
      <vt:lpstr>Arial</vt:lpstr>
      <vt:lpstr>Calibri</vt:lpstr>
      <vt:lpstr>Kantoorthema</vt:lpstr>
      <vt:lpstr>Air Quality Control Sensor 2</vt:lpstr>
      <vt:lpstr>Wat is ons project?</vt:lpstr>
      <vt:lpstr>Algemene Workflow</vt:lpstr>
      <vt:lpstr>PowerPoint-presentatie</vt:lpstr>
      <vt:lpstr>Flowchart </vt:lpstr>
      <vt:lpstr>Blok-diagram</vt:lpstr>
      <vt:lpstr>Hardware Versie 1</vt:lpstr>
      <vt:lpstr>Hardware Schema AirSensor</vt:lpstr>
      <vt:lpstr>Hardware PCB AirSensor</vt:lpstr>
      <vt:lpstr>Hardware Schema LoRaWAN (RFM95)</vt:lpstr>
      <vt:lpstr>Hardware PCB LoRaWAN (RFM95)</vt:lpstr>
      <vt:lpstr>Hardware Schema/PCB HIH8xxx</vt:lpstr>
      <vt:lpstr>Testen HIH8xxx</vt:lpstr>
      <vt:lpstr>Testen HIH8xxx</vt:lpstr>
      <vt:lpstr>Frond-end</vt:lpstr>
      <vt:lpstr>3D Print</vt:lpstr>
      <vt:lpstr>Burndown chart</vt:lpstr>
      <vt:lpstr>  Stand van zaken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Quality Control Sensor 2</dc:title>
  <dc:creator>Vital Volckaerts</dc:creator>
  <cp:lastModifiedBy>Vital Volckaerts</cp:lastModifiedBy>
  <cp:revision>15</cp:revision>
  <dcterms:created xsi:type="dcterms:W3CDTF">2020-10-04T17:48:39Z</dcterms:created>
  <dcterms:modified xsi:type="dcterms:W3CDTF">2020-11-12T14:03:01Z</dcterms:modified>
</cp:coreProperties>
</file>